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p:cViewPr varScale="1">
        <p:scale>
          <a:sx n="73" d="100"/>
          <a:sy n="73" d="100"/>
        </p:scale>
        <p:origin x="4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8730B7-7ABC-4E04-83E9-35144CE3D579}" type="datetimeFigureOut">
              <a:rPr lang="en-US" smtClean="0"/>
              <a:t>11/11/2020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200AEC4-8D88-4D02-97F6-487DF8453BC6}"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609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730B7-7ABC-4E04-83E9-35144CE3D579}"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0AEC4-8D88-4D02-97F6-487DF8453BC6}"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18186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8730B7-7ABC-4E04-83E9-35144CE3D579}"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0AEC4-8D88-4D02-97F6-487DF8453BC6}"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33942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8730B7-7ABC-4E04-83E9-35144CE3D579}"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0AEC4-8D88-4D02-97F6-487DF8453BC6}"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87671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8730B7-7ABC-4E04-83E9-35144CE3D579}" type="datetimeFigureOut">
              <a:rPr lang="en-US" smtClean="0"/>
              <a:t>11/11/2020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0AEC4-8D88-4D02-97F6-487DF8453BC6}"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46276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8730B7-7ABC-4E04-83E9-35144CE3D579}" type="datetimeFigureOut">
              <a:rPr lang="en-US" smtClean="0"/>
              <a:t>11/11/2020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0AEC4-8D88-4D02-97F6-487DF8453BC6}"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52972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8730B7-7ABC-4E04-83E9-35144CE3D579}" type="datetimeFigureOut">
              <a:rPr lang="en-US" smtClean="0"/>
              <a:t>11/11/2020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0AEC4-8D88-4D02-97F6-487DF8453BC6}" type="slidenum">
              <a:rPr lang="en-US" smtClean="0"/>
              <a:t>‹#›</a:t>
            </a:fld>
            <a:endParaRPr lang="en-US"/>
          </a:p>
        </p:txBody>
      </p:sp>
    </p:spTree>
    <p:extLst>
      <p:ext uri="{BB962C8B-B14F-4D97-AF65-F5344CB8AC3E}">
        <p14:creationId xmlns:p14="http://schemas.microsoft.com/office/powerpoint/2010/main" val="323529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8730B7-7ABC-4E04-83E9-35144CE3D579}"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0AEC4-8D88-4D02-97F6-487DF8453BC6}"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58258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18730B7-7ABC-4E04-83E9-35144CE3D579}" type="datetimeFigureOut">
              <a:rPr lang="en-US" smtClean="0"/>
              <a:t>11/11/2020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200AEC4-8D88-4D02-97F6-487DF8453BC6}"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6975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730B7-7ABC-4E04-83E9-35144CE3D579}"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0AEC4-8D88-4D02-97F6-487DF8453BC6}"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24142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8730B7-7ABC-4E04-83E9-35144CE3D579}"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0AEC4-8D88-4D02-97F6-487DF8453BC6}"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95089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18730B7-7ABC-4E04-83E9-35144CE3D579}" type="datetimeFigureOut">
              <a:rPr lang="en-US" smtClean="0"/>
              <a:t>11/11/2020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200AEC4-8D88-4D02-97F6-487DF8453BC6}"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961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5E52-2178-4B2E-871C-7069D84C6403}"/>
              </a:ext>
            </a:extLst>
          </p:cNvPr>
          <p:cNvSpPr>
            <a:spLocks noGrp="1"/>
          </p:cNvSpPr>
          <p:nvPr>
            <p:ph type="ctrTitle"/>
          </p:nvPr>
        </p:nvSpPr>
        <p:spPr/>
        <p:txBody>
          <a:bodyPr>
            <a:normAutofit/>
          </a:bodyPr>
          <a:lstStyle/>
          <a:p>
            <a:r>
              <a:rPr lang="en-US" sz="9600" dirty="0">
                <a:solidFill>
                  <a:srgbClr val="00B050"/>
                </a:solidFill>
              </a:rPr>
              <a:t>Hospice care</a:t>
            </a:r>
          </a:p>
        </p:txBody>
      </p:sp>
      <p:sp>
        <p:nvSpPr>
          <p:cNvPr id="3" name="Subtitle 2">
            <a:extLst>
              <a:ext uri="{FF2B5EF4-FFF2-40B4-BE49-F238E27FC236}">
                <a16:creationId xmlns:a16="http://schemas.microsoft.com/office/drawing/2014/main" id="{11892E1F-13AA-4D95-B68C-79DAF6D0F7A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46378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743C1-65E2-43F7-83AB-CC8953ADB1C6}"/>
              </a:ext>
            </a:extLst>
          </p:cNvPr>
          <p:cNvSpPr>
            <a:spLocks noGrp="1"/>
          </p:cNvSpPr>
          <p:nvPr>
            <p:ph type="ctrTitle"/>
          </p:nvPr>
        </p:nvSpPr>
        <p:spPr>
          <a:xfrm>
            <a:off x="1524000" y="-3631474"/>
            <a:ext cx="6235337" cy="6244045"/>
          </a:xfrm>
        </p:spPr>
        <p:txBody>
          <a:bodyPr>
            <a:normAutofit/>
          </a:bodyPr>
          <a:lstStyle/>
          <a:p>
            <a:pPr algn="ctr"/>
            <a:br>
              <a:rPr lang="en-US" sz="4000" dirty="0"/>
            </a:br>
            <a:br>
              <a:rPr lang="en-US" sz="4000" dirty="0"/>
            </a:br>
            <a:br>
              <a:rPr lang="en-US" sz="4000" dirty="0"/>
            </a:br>
            <a:r>
              <a:rPr lang="en-US" sz="4000" dirty="0"/>
              <a:t>Hospice care</a:t>
            </a:r>
            <a:br>
              <a:rPr lang="en-US" sz="4000" dirty="0"/>
            </a:br>
            <a:r>
              <a:rPr lang="en-US" sz="4000" dirty="0"/>
              <a:t>Institutional Affiliation</a:t>
            </a:r>
            <a:br>
              <a:rPr lang="en-US" sz="4000" dirty="0"/>
            </a:br>
            <a:r>
              <a:rPr lang="en-US" sz="4000" dirty="0"/>
              <a:t>Professor’s Name</a:t>
            </a:r>
            <a:br>
              <a:rPr lang="en-US" sz="4000" dirty="0"/>
            </a:br>
            <a:r>
              <a:rPr lang="en-US" sz="4000" dirty="0"/>
              <a:t>Date</a:t>
            </a:r>
            <a:br>
              <a:rPr lang="en-US" sz="4000" dirty="0"/>
            </a:br>
            <a:endParaRPr lang="en-US" sz="4000" dirty="0"/>
          </a:p>
        </p:txBody>
      </p:sp>
      <p:sp>
        <p:nvSpPr>
          <p:cNvPr id="3" name="Subtitle 2">
            <a:extLst>
              <a:ext uri="{FF2B5EF4-FFF2-40B4-BE49-F238E27FC236}">
                <a16:creationId xmlns:a16="http://schemas.microsoft.com/office/drawing/2014/main" id="{CE46D62F-364C-43E1-B3DC-6E90B2D74EA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1025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DA3D3-317F-4964-90D2-1B2E1A1D2DFA}"/>
              </a:ext>
            </a:extLst>
          </p:cNvPr>
          <p:cNvSpPr>
            <a:spLocks noGrp="1"/>
          </p:cNvSpPr>
          <p:nvPr>
            <p:ph type="ctrTitle"/>
          </p:nvPr>
        </p:nvSpPr>
        <p:spPr/>
        <p:txBody>
          <a:bodyPr/>
          <a:lstStyle/>
          <a:p>
            <a:r>
              <a:rPr lang="en-US" dirty="0">
                <a:solidFill>
                  <a:srgbClr val="00B050"/>
                </a:solidFill>
              </a:rPr>
              <a:t>Hospice care</a:t>
            </a:r>
          </a:p>
        </p:txBody>
      </p:sp>
      <p:sp>
        <p:nvSpPr>
          <p:cNvPr id="3" name="Subtitle 2">
            <a:extLst>
              <a:ext uri="{FF2B5EF4-FFF2-40B4-BE49-F238E27FC236}">
                <a16:creationId xmlns:a16="http://schemas.microsoft.com/office/drawing/2014/main" id="{EB80B9CE-6824-4016-B1AA-E7B976EDBDC2}"/>
              </a:ext>
            </a:extLst>
          </p:cNvPr>
          <p:cNvSpPr>
            <a:spLocks noGrp="1"/>
          </p:cNvSpPr>
          <p:nvPr>
            <p:ph type="subTitle" idx="1"/>
          </p:nvPr>
        </p:nvSpPr>
        <p:spPr>
          <a:xfrm>
            <a:off x="1332411" y="3602038"/>
            <a:ext cx="10149839" cy="3438842"/>
          </a:xfrm>
        </p:spPr>
        <p:txBody>
          <a:bodyPr>
            <a:normAutofit/>
          </a:bodyPr>
          <a:lstStyle/>
          <a:p>
            <a:pPr marL="342900" indent="-342900" algn="l">
              <a:buFont typeface="Arial" panose="020B0604020202020204" pitchFamily="34" charset="0"/>
              <a:buChar char="•"/>
            </a:pPr>
            <a:r>
              <a:rPr lang="en-US" dirty="0"/>
              <a:t>The primary purpose of hospice care is to maximize the quality of life for individuals in their last phases of an illness, which cannot be cured. </a:t>
            </a:r>
          </a:p>
          <a:p>
            <a:pPr marL="342900" indent="-342900" algn="l">
              <a:buFont typeface="Arial" panose="020B0604020202020204" pitchFamily="34" charset="0"/>
              <a:buChar char="•"/>
            </a:pPr>
            <a:r>
              <a:rPr lang="en-US" dirty="0"/>
              <a:t>Hospice care is an initiative to optimize the quality of life for people in their previous stages of diseases that can't be treated.</a:t>
            </a:r>
          </a:p>
          <a:p>
            <a:pPr marL="342900" indent="-342900" algn="l">
              <a:buFont typeface="Arial" panose="020B0604020202020204" pitchFamily="34" charset="0"/>
              <a:buChar char="•"/>
            </a:pPr>
            <a:r>
              <a:rPr lang="en-US" dirty="0"/>
              <a:t> Hospice care is a system of care designed to relieve suffering and promote quality of life to those in the last stages of their suffering.</a:t>
            </a:r>
          </a:p>
          <a:p>
            <a:pPr marL="342900" indent="-342900" algn="l">
              <a:buFont typeface="Arial" panose="020B0604020202020204" pitchFamily="34" charset="0"/>
              <a:buChar char="•"/>
            </a:pPr>
            <a:r>
              <a:rPr lang="en-US" dirty="0"/>
              <a:t> From the quote, it’s true that hospice care only is administered to individuals suffering from deadly diseases, and the illness is not curable. </a:t>
            </a:r>
          </a:p>
        </p:txBody>
      </p:sp>
    </p:spTree>
    <p:extLst>
      <p:ext uri="{BB962C8B-B14F-4D97-AF65-F5344CB8AC3E}">
        <p14:creationId xmlns:p14="http://schemas.microsoft.com/office/powerpoint/2010/main" val="1302888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A2274-6F32-4B49-AB9B-E9B9C87505C1}"/>
              </a:ext>
            </a:extLst>
          </p:cNvPr>
          <p:cNvSpPr>
            <a:spLocks noGrp="1"/>
          </p:cNvSpPr>
          <p:nvPr>
            <p:ph type="ctrTitle"/>
          </p:nvPr>
        </p:nvSpPr>
        <p:spPr/>
        <p:txBody>
          <a:bodyPr/>
          <a:lstStyle/>
          <a:p>
            <a:r>
              <a:rPr lang="en-US" dirty="0">
                <a:solidFill>
                  <a:srgbClr val="00B050"/>
                </a:solidFill>
              </a:rPr>
              <a:t>Cont.</a:t>
            </a:r>
          </a:p>
        </p:txBody>
      </p:sp>
      <p:sp>
        <p:nvSpPr>
          <p:cNvPr id="3" name="Subtitle 2">
            <a:extLst>
              <a:ext uri="{FF2B5EF4-FFF2-40B4-BE49-F238E27FC236}">
                <a16:creationId xmlns:a16="http://schemas.microsoft.com/office/drawing/2014/main" id="{063EEB39-E7A5-479A-9113-D392BD641E51}"/>
              </a:ext>
            </a:extLst>
          </p:cNvPr>
          <p:cNvSpPr>
            <a:spLocks noGrp="1"/>
          </p:cNvSpPr>
          <p:nvPr>
            <p:ph type="subTitle" idx="1"/>
          </p:nvPr>
        </p:nvSpPr>
        <p:spPr>
          <a:xfrm>
            <a:off x="1523999" y="3602037"/>
            <a:ext cx="9775371" cy="3033893"/>
          </a:xfrm>
        </p:spPr>
        <p:txBody>
          <a:bodyPr>
            <a:normAutofit fontScale="92500" lnSpcReduction="10000"/>
          </a:bodyPr>
          <a:lstStyle/>
          <a:p>
            <a:pPr marL="342900" indent="-342900" algn="l">
              <a:buFont typeface="Arial" panose="020B0604020202020204" pitchFamily="34" charset="0"/>
              <a:buChar char="•"/>
            </a:pPr>
            <a:r>
              <a:rPr lang="en-US" sz="2800" dirty="0"/>
              <a:t>Hospices are essential as it offers extra services like training of caregivers who are taking care of individuals suffering from incurable diseases. </a:t>
            </a:r>
          </a:p>
          <a:p>
            <a:pPr marL="342900" indent="-342900" algn="l">
              <a:buFont typeface="Arial" panose="020B0604020202020204" pitchFamily="34" charset="0"/>
              <a:buChar char="•"/>
            </a:pPr>
            <a:r>
              <a:rPr lang="en-US" sz="2800" dirty="0"/>
              <a:t>Hospice provides palliative care that is a treatment that improves the standards and gives comfort to a person who lives at their last stages of life.</a:t>
            </a:r>
          </a:p>
        </p:txBody>
      </p:sp>
    </p:spTree>
    <p:extLst>
      <p:ext uri="{BB962C8B-B14F-4D97-AF65-F5344CB8AC3E}">
        <p14:creationId xmlns:p14="http://schemas.microsoft.com/office/powerpoint/2010/main" val="2993530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C68B-8EA3-4B4C-9CE5-56C2FBDD83F0}"/>
              </a:ext>
            </a:extLst>
          </p:cNvPr>
          <p:cNvSpPr>
            <a:spLocks noGrp="1"/>
          </p:cNvSpPr>
          <p:nvPr>
            <p:ph type="ctrTitle"/>
          </p:nvPr>
        </p:nvSpPr>
        <p:spPr/>
        <p:txBody>
          <a:bodyPr/>
          <a:lstStyle/>
          <a:p>
            <a:r>
              <a:rPr lang="en-US" dirty="0">
                <a:solidFill>
                  <a:srgbClr val="00B050"/>
                </a:solidFill>
              </a:rPr>
              <a:t>Cont</a:t>
            </a:r>
            <a:r>
              <a:rPr lang="en-US" dirty="0"/>
              <a:t>.</a:t>
            </a:r>
          </a:p>
        </p:txBody>
      </p:sp>
      <p:sp>
        <p:nvSpPr>
          <p:cNvPr id="3" name="Subtitle 2">
            <a:extLst>
              <a:ext uri="{FF2B5EF4-FFF2-40B4-BE49-F238E27FC236}">
                <a16:creationId xmlns:a16="http://schemas.microsoft.com/office/drawing/2014/main" id="{423C96DE-36A4-43EB-9C23-ACA58DEA31F8}"/>
              </a:ext>
            </a:extLst>
          </p:cNvPr>
          <p:cNvSpPr>
            <a:spLocks noGrp="1"/>
          </p:cNvSpPr>
          <p:nvPr>
            <p:ph type="subTitle" idx="1"/>
          </p:nvPr>
        </p:nvSpPr>
        <p:spPr>
          <a:xfrm>
            <a:off x="1524000" y="3602037"/>
            <a:ext cx="9448800" cy="3752351"/>
          </a:xfrm>
        </p:spPr>
        <p:txBody>
          <a:bodyPr>
            <a:normAutofit/>
          </a:bodyPr>
          <a:lstStyle/>
          <a:p>
            <a:pPr marL="342900" indent="-342900" algn="l">
              <a:buFont typeface="Arial" panose="020B0604020202020204" pitchFamily="34" charset="0"/>
              <a:buChar char="•"/>
            </a:pPr>
            <a:r>
              <a:rPr lang="en-US" dirty="0"/>
              <a:t>Hospice is a relevant topic to patients as it is meant to reduce, relieve, and prevent suffering so that patients may take care of the business in their lives and focus their efforts on their family and give them the required resources they need. </a:t>
            </a:r>
          </a:p>
          <a:p>
            <a:pPr marL="342900" indent="-342900" algn="l">
              <a:buFont typeface="Arial" panose="020B0604020202020204" pitchFamily="34" charset="0"/>
              <a:buChar char="•"/>
            </a:pPr>
            <a:r>
              <a:rPr lang="en-US" dirty="0"/>
              <a:t>Some individuals may take Hospice to be invalid since they don't believe that hospice care works, but it’s good to educate them and even take them to visit those sick individuals under hospice care.</a:t>
            </a:r>
          </a:p>
        </p:txBody>
      </p:sp>
    </p:spTree>
    <p:extLst>
      <p:ext uri="{BB962C8B-B14F-4D97-AF65-F5344CB8AC3E}">
        <p14:creationId xmlns:p14="http://schemas.microsoft.com/office/powerpoint/2010/main" val="1529109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A83B4-339F-4EE9-A90B-EE0DA74600FE}"/>
              </a:ext>
            </a:extLst>
          </p:cNvPr>
          <p:cNvSpPr>
            <a:spLocks noGrp="1"/>
          </p:cNvSpPr>
          <p:nvPr>
            <p:ph type="ctrTitle"/>
          </p:nvPr>
        </p:nvSpPr>
        <p:spPr/>
        <p:txBody>
          <a:bodyPr/>
          <a:lstStyle/>
          <a:p>
            <a:r>
              <a:rPr lang="en-US" dirty="0"/>
              <a:t>Cont.</a:t>
            </a:r>
          </a:p>
        </p:txBody>
      </p:sp>
      <p:sp>
        <p:nvSpPr>
          <p:cNvPr id="3" name="Subtitle 2">
            <a:extLst>
              <a:ext uri="{FF2B5EF4-FFF2-40B4-BE49-F238E27FC236}">
                <a16:creationId xmlns:a16="http://schemas.microsoft.com/office/drawing/2014/main" id="{D46237CC-1D98-407A-9095-7A76F883EF67}"/>
              </a:ext>
            </a:extLst>
          </p:cNvPr>
          <p:cNvSpPr>
            <a:spLocks noGrp="1"/>
          </p:cNvSpPr>
          <p:nvPr>
            <p:ph type="subTitle" idx="1"/>
          </p:nvPr>
        </p:nvSpPr>
        <p:spPr>
          <a:xfrm>
            <a:off x="1523999" y="3602037"/>
            <a:ext cx="9736183" cy="2903265"/>
          </a:xfrm>
        </p:spPr>
        <p:txBody>
          <a:bodyPr>
            <a:normAutofit/>
          </a:bodyPr>
          <a:lstStyle/>
          <a:p>
            <a:pPr marL="342900" indent="-342900" algn="l">
              <a:buFont typeface="Arial" panose="020B0604020202020204" pitchFamily="34" charset="0"/>
              <a:buChar char="•"/>
            </a:pPr>
            <a:r>
              <a:rPr lang="en-US" dirty="0"/>
              <a:t> Hospice is found in many communities and is paid by Medicare, Medicaid, and other private insurance plans.</a:t>
            </a:r>
          </a:p>
          <a:p>
            <a:pPr marL="342900" indent="-342900" algn="l">
              <a:buFont typeface="Arial" panose="020B0604020202020204" pitchFamily="34" charset="0"/>
              <a:buChar char="•"/>
            </a:pPr>
            <a:r>
              <a:rPr lang="en-US" dirty="0"/>
              <a:t> It is an essential service as those individuals who cannot pay for the service get assistance from these organizations, enabling them to get medical care.</a:t>
            </a:r>
          </a:p>
        </p:txBody>
      </p:sp>
    </p:spTree>
    <p:extLst>
      <p:ext uri="{BB962C8B-B14F-4D97-AF65-F5344CB8AC3E}">
        <p14:creationId xmlns:p14="http://schemas.microsoft.com/office/powerpoint/2010/main" val="1495640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CA68F-E41A-41C8-A757-ED635E0FB77A}"/>
              </a:ext>
            </a:extLst>
          </p:cNvPr>
          <p:cNvSpPr>
            <a:spLocks noGrp="1"/>
          </p:cNvSpPr>
          <p:nvPr>
            <p:ph type="ctrTitle"/>
          </p:nvPr>
        </p:nvSpPr>
        <p:spPr/>
        <p:txBody>
          <a:bodyPr/>
          <a:lstStyle/>
          <a:p>
            <a:r>
              <a:rPr lang="en-US" dirty="0">
                <a:solidFill>
                  <a:srgbClr val="00B050"/>
                </a:solidFill>
              </a:rPr>
              <a:t>Cont.</a:t>
            </a:r>
          </a:p>
        </p:txBody>
      </p:sp>
      <p:sp>
        <p:nvSpPr>
          <p:cNvPr id="3" name="Subtitle 2">
            <a:extLst>
              <a:ext uri="{FF2B5EF4-FFF2-40B4-BE49-F238E27FC236}">
                <a16:creationId xmlns:a16="http://schemas.microsoft.com/office/drawing/2014/main" id="{8CC08E10-2B58-4508-B39F-9DBB6ECF09E3}"/>
              </a:ext>
            </a:extLst>
          </p:cNvPr>
          <p:cNvSpPr>
            <a:spLocks noGrp="1"/>
          </p:cNvSpPr>
          <p:nvPr>
            <p:ph type="subTitle" idx="1"/>
          </p:nvPr>
        </p:nvSpPr>
        <p:spPr/>
        <p:txBody>
          <a:bodyPr>
            <a:normAutofit fontScale="55000" lnSpcReduction="20000"/>
          </a:bodyPr>
          <a:lstStyle/>
          <a:p>
            <a:pPr marL="342900" indent="-342900" algn="l">
              <a:buFont typeface="Arial" panose="020B0604020202020204" pitchFamily="34" charset="0"/>
              <a:buChar char="•"/>
            </a:pPr>
            <a:r>
              <a:rPr lang="en-US" dirty="0"/>
              <a:t>Yes, in my view hospice is very necessary as it enables those people with incurable diseases to get treated and it ensures there is a training of caregiver who helps the old who wants to die at home. </a:t>
            </a:r>
          </a:p>
          <a:p>
            <a:pPr marL="342900" indent="-342900" algn="l">
              <a:buFont typeface="Arial" panose="020B0604020202020204" pitchFamily="34" charset="0"/>
              <a:buChar char="•"/>
            </a:pPr>
            <a:r>
              <a:rPr lang="en-US" dirty="0"/>
              <a:t>It focuses on addressing all aspects of suffering, such as psychological and other deadly diseases like cancer</a:t>
            </a:r>
          </a:p>
        </p:txBody>
      </p:sp>
    </p:spTree>
    <p:extLst>
      <p:ext uri="{BB962C8B-B14F-4D97-AF65-F5344CB8AC3E}">
        <p14:creationId xmlns:p14="http://schemas.microsoft.com/office/powerpoint/2010/main" val="251837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8507B-261A-437B-9131-74869C133B80}"/>
              </a:ext>
            </a:extLst>
          </p:cNvPr>
          <p:cNvSpPr>
            <a:spLocks noGrp="1"/>
          </p:cNvSpPr>
          <p:nvPr>
            <p:ph type="ctrTitle"/>
          </p:nvPr>
        </p:nvSpPr>
        <p:spPr/>
        <p:txBody>
          <a:bodyPr/>
          <a:lstStyle/>
          <a:p>
            <a:r>
              <a:rPr lang="en-US" dirty="0">
                <a:solidFill>
                  <a:srgbClr val="00B050"/>
                </a:solidFill>
              </a:rPr>
              <a:t>References</a:t>
            </a:r>
          </a:p>
        </p:txBody>
      </p:sp>
      <p:sp>
        <p:nvSpPr>
          <p:cNvPr id="3" name="Subtitle 2">
            <a:extLst>
              <a:ext uri="{FF2B5EF4-FFF2-40B4-BE49-F238E27FC236}">
                <a16:creationId xmlns:a16="http://schemas.microsoft.com/office/drawing/2014/main" id="{3596FC06-AA60-4328-BB68-D2FE5F6C3C6A}"/>
              </a:ext>
            </a:extLst>
          </p:cNvPr>
          <p:cNvSpPr>
            <a:spLocks noGrp="1"/>
          </p:cNvSpPr>
          <p:nvPr>
            <p:ph type="subTitle" idx="1"/>
          </p:nvPr>
        </p:nvSpPr>
        <p:spPr>
          <a:xfrm>
            <a:off x="1524000" y="3602038"/>
            <a:ext cx="9696994" cy="3099208"/>
          </a:xfrm>
        </p:spPr>
        <p:txBody>
          <a:bodyPr>
            <a:normAutofit/>
          </a:bodyPr>
          <a:lstStyle/>
          <a:p>
            <a:pPr marL="342900" indent="-342900">
              <a:buFont typeface="Arial" panose="020B0604020202020204" pitchFamily="34" charset="0"/>
              <a:buChar char="•"/>
            </a:pPr>
            <a:r>
              <a:rPr lang="en-US" dirty="0"/>
              <a:t>Candy, B., Holman, A., </a:t>
            </a:r>
            <a:r>
              <a:rPr lang="en-US" dirty="0" err="1"/>
              <a:t>Leurent</a:t>
            </a:r>
            <a:r>
              <a:rPr lang="en-US" dirty="0"/>
              <a:t>, B., Davis, S., &amp; Jones, L. (2011). Hospice care delivered at home, in nursing homes, and in dedicated hospice facilities: A systematic review of quantitative and qualitative evidence. International journal of nursing studies, 48(1), 121-133.</a:t>
            </a:r>
          </a:p>
          <a:p>
            <a:pPr marL="342900" indent="-342900">
              <a:buFont typeface="Arial" panose="020B0604020202020204" pitchFamily="34" charset="0"/>
              <a:buChar char="•"/>
            </a:pPr>
            <a:r>
              <a:rPr lang="en-US" dirty="0"/>
              <a:t>Jennings, B., </a:t>
            </a:r>
            <a:r>
              <a:rPr lang="en-US" dirty="0" err="1"/>
              <a:t>Ryndes</a:t>
            </a:r>
            <a:r>
              <a:rPr lang="en-US" dirty="0"/>
              <a:t>, T., D'Onofrio, C. A. R. O. L., &amp; Baily, M. A. (2010). Access to hospice care: Expanding boundaries, overcoming barriers. Palliative care: Transforming the care of serious illness, 159-164.</a:t>
            </a:r>
          </a:p>
          <a:p>
            <a:pPr algn="l"/>
            <a:endParaRPr lang="en-US" dirty="0"/>
          </a:p>
        </p:txBody>
      </p:sp>
    </p:spTree>
    <p:extLst>
      <p:ext uri="{BB962C8B-B14F-4D97-AF65-F5344CB8AC3E}">
        <p14:creationId xmlns:p14="http://schemas.microsoft.com/office/powerpoint/2010/main" val="15000709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10</TotalTime>
  <Words>485</Words>
  <Application>Microsoft Office PowerPoint</Application>
  <PresentationFormat>Widescreen</PresentationFormat>
  <Paragraphs>22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Gill Sans MT</vt:lpstr>
      <vt:lpstr>Gallery</vt:lpstr>
      <vt:lpstr>Hospice care</vt:lpstr>
      <vt:lpstr>   Hospice care Institutional Affiliation Professor’s Name Date </vt:lpstr>
      <vt:lpstr>Hospice care</vt:lpstr>
      <vt:lpstr>Cont.</vt:lpstr>
      <vt:lpstr>Cont.</vt:lpstr>
      <vt:lpstr>Cont.</vt:lpstr>
      <vt:lpstr>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Hospice care</dc:title>
  <dc:creator>user</dc:creator>
  <cp:lastModifiedBy>user</cp:lastModifiedBy>
  <cp:revision>2</cp:revision>
  <dcterms:created xsi:type="dcterms:W3CDTF">2020-11-11T15:17:15Z</dcterms:created>
  <dcterms:modified xsi:type="dcterms:W3CDTF">2020-11-11T15:27:34Z</dcterms:modified>
</cp:coreProperties>
</file>